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5C5F5C-6860-44D8-A32B-00FE3D80651E}" type="datetimeFigureOut">
              <a:rPr lang="en-IN" smtClean="0"/>
              <a:t>22-05-2021</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CA96FB8-CCED-4C72-B2FE-709B00184113}" type="slidenum">
              <a:rPr lang="en-IN" smtClean="0"/>
              <a:t>‹#›</a:t>
            </a:fld>
            <a:endParaRPr lang="en-IN"/>
          </a:p>
        </p:txBody>
      </p:sp>
    </p:spTree>
    <p:extLst>
      <p:ext uri="{BB962C8B-B14F-4D97-AF65-F5344CB8AC3E}">
        <p14:creationId xmlns:p14="http://schemas.microsoft.com/office/powerpoint/2010/main" val="2617115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5C5F5C-6860-44D8-A32B-00FE3D80651E}" type="datetimeFigureOut">
              <a:rPr lang="en-IN" smtClean="0"/>
              <a:t>22-05-2021</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CA96FB8-CCED-4C72-B2FE-709B00184113}" type="slidenum">
              <a:rPr lang="en-IN" smtClean="0"/>
              <a:t>‹#›</a:t>
            </a:fld>
            <a:endParaRPr lang="en-IN"/>
          </a:p>
        </p:txBody>
      </p:sp>
    </p:spTree>
    <p:extLst>
      <p:ext uri="{BB962C8B-B14F-4D97-AF65-F5344CB8AC3E}">
        <p14:creationId xmlns:p14="http://schemas.microsoft.com/office/powerpoint/2010/main" val="3361278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5C5F5C-6860-44D8-A32B-00FE3D80651E}" type="datetimeFigureOut">
              <a:rPr lang="en-IN" smtClean="0"/>
              <a:t>22-05-2021</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CA96FB8-CCED-4C72-B2FE-709B00184113}"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82634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B5C5F5C-6860-44D8-A32B-00FE3D80651E}" type="datetimeFigureOut">
              <a:rPr lang="en-IN" smtClean="0"/>
              <a:t>22-05-2021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CA96FB8-CCED-4C72-B2FE-709B00184113}" type="slidenum">
              <a:rPr lang="en-IN" smtClean="0"/>
              <a:t>‹#›</a:t>
            </a:fld>
            <a:endParaRPr lang="en-IN"/>
          </a:p>
        </p:txBody>
      </p:sp>
    </p:spTree>
    <p:extLst>
      <p:ext uri="{BB962C8B-B14F-4D97-AF65-F5344CB8AC3E}">
        <p14:creationId xmlns:p14="http://schemas.microsoft.com/office/powerpoint/2010/main" val="4525600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B5C5F5C-6860-44D8-A32B-00FE3D80651E}" type="datetimeFigureOut">
              <a:rPr lang="en-IN" smtClean="0"/>
              <a:t>22-05-2021</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CA96FB8-CCED-4C72-B2FE-709B00184113}"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409722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B5C5F5C-6860-44D8-A32B-00FE3D80651E}" type="datetimeFigureOut">
              <a:rPr lang="en-IN" smtClean="0"/>
              <a:t>22-05-2021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CA96FB8-CCED-4C72-B2FE-709B00184113}" type="slidenum">
              <a:rPr lang="en-IN" smtClean="0"/>
              <a:t>‹#›</a:t>
            </a:fld>
            <a:endParaRPr lang="en-IN"/>
          </a:p>
        </p:txBody>
      </p:sp>
    </p:spTree>
    <p:extLst>
      <p:ext uri="{BB962C8B-B14F-4D97-AF65-F5344CB8AC3E}">
        <p14:creationId xmlns:p14="http://schemas.microsoft.com/office/powerpoint/2010/main" val="39951477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5C5F5C-6860-44D8-A32B-00FE3D80651E}" type="datetimeFigureOut">
              <a:rPr lang="en-IN" smtClean="0"/>
              <a:t>22-05-2021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CA96FB8-CCED-4C72-B2FE-709B00184113}" type="slidenum">
              <a:rPr lang="en-IN" smtClean="0"/>
              <a:t>‹#›</a:t>
            </a:fld>
            <a:endParaRPr lang="en-IN"/>
          </a:p>
        </p:txBody>
      </p:sp>
    </p:spTree>
    <p:extLst>
      <p:ext uri="{BB962C8B-B14F-4D97-AF65-F5344CB8AC3E}">
        <p14:creationId xmlns:p14="http://schemas.microsoft.com/office/powerpoint/2010/main" val="63795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5C5F5C-6860-44D8-A32B-00FE3D80651E}" type="datetimeFigureOut">
              <a:rPr lang="en-IN" smtClean="0"/>
              <a:t>22-05-2021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CA96FB8-CCED-4C72-B2FE-709B00184113}" type="slidenum">
              <a:rPr lang="en-IN" smtClean="0"/>
              <a:t>‹#›</a:t>
            </a:fld>
            <a:endParaRPr lang="en-IN"/>
          </a:p>
        </p:txBody>
      </p:sp>
    </p:spTree>
    <p:extLst>
      <p:ext uri="{BB962C8B-B14F-4D97-AF65-F5344CB8AC3E}">
        <p14:creationId xmlns:p14="http://schemas.microsoft.com/office/powerpoint/2010/main" val="1049287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5C5F5C-6860-44D8-A32B-00FE3D80651E}" type="datetimeFigureOut">
              <a:rPr lang="en-IN" smtClean="0"/>
              <a:t>22-05-2021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CA96FB8-CCED-4C72-B2FE-709B00184113}" type="slidenum">
              <a:rPr lang="en-IN" smtClean="0"/>
              <a:t>‹#›</a:t>
            </a:fld>
            <a:endParaRPr lang="en-IN"/>
          </a:p>
        </p:txBody>
      </p:sp>
    </p:spTree>
    <p:extLst>
      <p:ext uri="{BB962C8B-B14F-4D97-AF65-F5344CB8AC3E}">
        <p14:creationId xmlns:p14="http://schemas.microsoft.com/office/powerpoint/2010/main" val="1135745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5C5F5C-6860-44D8-A32B-00FE3D80651E}" type="datetimeFigureOut">
              <a:rPr lang="en-IN" smtClean="0"/>
              <a:t>22-05-2021</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CA96FB8-CCED-4C72-B2FE-709B00184113}" type="slidenum">
              <a:rPr lang="en-IN" smtClean="0"/>
              <a:t>‹#›</a:t>
            </a:fld>
            <a:endParaRPr lang="en-IN"/>
          </a:p>
        </p:txBody>
      </p:sp>
    </p:spTree>
    <p:extLst>
      <p:ext uri="{BB962C8B-B14F-4D97-AF65-F5344CB8AC3E}">
        <p14:creationId xmlns:p14="http://schemas.microsoft.com/office/powerpoint/2010/main" val="1035838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5C5F5C-6860-44D8-A32B-00FE3D80651E}" type="datetimeFigureOut">
              <a:rPr lang="en-IN" smtClean="0"/>
              <a:t>22-05-2021</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CA96FB8-CCED-4C72-B2FE-709B00184113}" type="slidenum">
              <a:rPr lang="en-IN" smtClean="0"/>
              <a:t>‹#›</a:t>
            </a:fld>
            <a:endParaRPr lang="en-IN"/>
          </a:p>
        </p:txBody>
      </p:sp>
    </p:spTree>
    <p:extLst>
      <p:ext uri="{BB962C8B-B14F-4D97-AF65-F5344CB8AC3E}">
        <p14:creationId xmlns:p14="http://schemas.microsoft.com/office/powerpoint/2010/main" val="943288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5C5F5C-6860-44D8-A32B-00FE3D80651E}" type="datetimeFigureOut">
              <a:rPr lang="en-IN" smtClean="0"/>
              <a:t>22-05-2021</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CA96FB8-CCED-4C72-B2FE-709B00184113}" type="slidenum">
              <a:rPr lang="en-IN" smtClean="0"/>
              <a:t>‹#›</a:t>
            </a:fld>
            <a:endParaRPr lang="en-IN"/>
          </a:p>
        </p:txBody>
      </p:sp>
    </p:spTree>
    <p:extLst>
      <p:ext uri="{BB962C8B-B14F-4D97-AF65-F5344CB8AC3E}">
        <p14:creationId xmlns:p14="http://schemas.microsoft.com/office/powerpoint/2010/main" val="770107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5C5F5C-6860-44D8-A32B-00FE3D80651E}" type="datetimeFigureOut">
              <a:rPr lang="en-IN" smtClean="0"/>
              <a:t>22-05-2021</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CA96FB8-CCED-4C72-B2FE-709B00184113}" type="slidenum">
              <a:rPr lang="en-IN" smtClean="0"/>
              <a:t>‹#›</a:t>
            </a:fld>
            <a:endParaRPr lang="en-IN"/>
          </a:p>
        </p:txBody>
      </p:sp>
    </p:spTree>
    <p:extLst>
      <p:ext uri="{BB962C8B-B14F-4D97-AF65-F5344CB8AC3E}">
        <p14:creationId xmlns:p14="http://schemas.microsoft.com/office/powerpoint/2010/main" val="781506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C5F5C-6860-44D8-A32B-00FE3D80651E}" type="datetimeFigureOut">
              <a:rPr lang="en-IN" smtClean="0"/>
              <a:t>22-05-2021</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CA96FB8-CCED-4C72-B2FE-709B00184113}" type="slidenum">
              <a:rPr lang="en-IN" smtClean="0"/>
              <a:t>‹#›</a:t>
            </a:fld>
            <a:endParaRPr lang="en-IN"/>
          </a:p>
        </p:txBody>
      </p:sp>
    </p:spTree>
    <p:extLst>
      <p:ext uri="{BB962C8B-B14F-4D97-AF65-F5344CB8AC3E}">
        <p14:creationId xmlns:p14="http://schemas.microsoft.com/office/powerpoint/2010/main" val="2978102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5C5F5C-6860-44D8-A32B-00FE3D80651E}" type="datetimeFigureOut">
              <a:rPr lang="en-IN" smtClean="0"/>
              <a:t>22-05-2021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CA96FB8-CCED-4C72-B2FE-709B00184113}" type="slidenum">
              <a:rPr lang="en-IN" smtClean="0"/>
              <a:t>‹#›</a:t>
            </a:fld>
            <a:endParaRPr lang="en-IN"/>
          </a:p>
        </p:txBody>
      </p:sp>
    </p:spTree>
    <p:extLst>
      <p:ext uri="{BB962C8B-B14F-4D97-AF65-F5344CB8AC3E}">
        <p14:creationId xmlns:p14="http://schemas.microsoft.com/office/powerpoint/2010/main" val="768209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5C5F5C-6860-44D8-A32B-00FE3D80651E}" type="datetimeFigureOut">
              <a:rPr lang="en-IN" smtClean="0"/>
              <a:t>22-05-2021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CA96FB8-CCED-4C72-B2FE-709B00184113}" type="slidenum">
              <a:rPr lang="en-IN" smtClean="0"/>
              <a:t>‹#›</a:t>
            </a:fld>
            <a:endParaRPr lang="en-IN"/>
          </a:p>
        </p:txBody>
      </p:sp>
    </p:spTree>
    <p:extLst>
      <p:ext uri="{BB962C8B-B14F-4D97-AF65-F5344CB8AC3E}">
        <p14:creationId xmlns:p14="http://schemas.microsoft.com/office/powerpoint/2010/main" val="3956507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B5C5F5C-6860-44D8-A32B-00FE3D80651E}" type="datetimeFigureOut">
              <a:rPr lang="en-IN" smtClean="0"/>
              <a:t>22-05-2021</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CA96FB8-CCED-4C72-B2FE-709B00184113}" type="slidenum">
              <a:rPr lang="en-IN" smtClean="0"/>
              <a:t>‹#›</a:t>
            </a:fld>
            <a:endParaRPr lang="en-IN"/>
          </a:p>
        </p:txBody>
      </p:sp>
    </p:spTree>
    <p:extLst>
      <p:ext uri="{BB962C8B-B14F-4D97-AF65-F5344CB8AC3E}">
        <p14:creationId xmlns:p14="http://schemas.microsoft.com/office/powerpoint/2010/main" val="11668366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7C14B-7D4A-4C2B-95A9-31965F2C9A8C}"/>
              </a:ext>
            </a:extLst>
          </p:cNvPr>
          <p:cNvSpPr>
            <a:spLocks noGrp="1"/>
          </p:cNvSpPr>
          <p:nvPr>
            <p:ph type="ctrTitle"/>
          </p:nvPr>
        </p:nvSpPr>
        <p:spPr/>
        <p:txBody>
          <a:bodyPr/>
          <a:lstStyle/>
          <a:p>
            <a:r>
              <a:rPr lang="en-US" dirty="0"/>
              <a:t>Formation of a Company:</a:t>
            </a:r>
            <a:endParaRPr lang="en-IN" dirty="0"/>
          </a:p>
        </p:txBody>
      </p:sp>
    </p:spTree>
    <p:extLst>
      <p:ext uri="{BB962C8B-B14F-4D97-AF65-F5344CB8AC3E}">
        <p14:creationId xmlns:p14="http://schemas.microsoft.com/office/powerpoint/2010/main" val="2921275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14304-EAF4-499F-A66F-812D9A2E8548}"/>
              </a:ext>
            </a:extLst>
          </p:cNvPr>
          <p:cNvSpPr>
            <a:spLocks noGrp="1"/>
          </p:cNvSpPr>
          <p:nvPr>
            <p:ph type="title"/>
          </p:nvPr>
        </p:nvSpPr>
        <p:spPr/>
        <p:txBody>
          <a:bodyPr>
            <a:noAutofit/>
          </a:bodyPr>
          <a:lstStyle/>
          <a:p>
            <a:r>
              <a:rPr lang="en-US" sz="8800" dirty="0">
                <a:latin typeface="Adobe Garamond Pro Bold" panose="02020702060506020403" pitchFamily="18" charset="0"/>
              </a:rPr>
              <a:t>Introduction:</a:t>
            </a:r>
            <a:endParaRPr lang="en-IN" sz="8800" dirty="0">
              <a:latin typeface="Adobe Garamond Pro Bold" panose="02020702060506020403" pitchFamily="18" charset="0"/>
            </a:endParaRPr>
          </a:p>
        </p:txBody>
      </p:sp>
      <p:sp>
        <p:nvSpPr>
          <p:cNvPr id="3" name="Content Placeholder 2">
            <a:extLst>
              <a:ext uri="{FF2B5EF4-FFF2-40B4-BE49-F238E27FC236}">
                <a16:creationId xmlns:a16="http://schemas.microsoft.com/office/drawing/2014/main" id="{4D312057-53CE-406E-BBC9-5CC5D0B35C4B}"/>
              </a:ext>
            </a:extLst>
          </p:cNvPr>
          <p:cNvSpPr>
            <a:spLocks noGrp="1"/>
          </p:cNvSpPr>
          <p:nvPr>
            <p:ph idx="1"/>
          </p:nvPr>
        </p:nvSpPr>
        <p:spPr/>
        <p:txBody>
          <a:bodyPr>
            <a:normAutofit/>
          </a:bodyPr>
          <a:lstStyle/>
          <a:p>
            <a:r>
              <a:rPr lang="en-US" sz="3200" dirty="0">
                <a:latin typeface="Adobe Garamond Pro Bold" panose="02020702060506020403" pitchFamily="18" charset="0"/>
              </a:rPr>
              <a:t>Company may be formed either to carry on new business or to take over an existing business.</a:t>
            </a:r>
          </a:p>
          <a:p>
            <a:r>
              <a:rPr lang="en-US" sz="3200" dirty="0">
                <a:latin typeface="Adobe Garamond Pro Bold" panose="02020702060506020403" pitchFamily="18" charset="0"/>
              </a:rPr>
              <a:t>Formation divided into 3 stage:</a:t>
            </a:r>
          </a:p>
          <a:p>
            <a:pPr>
              <a:buFont typeface="+mj-lt"/>
              <a:buAutoNum type="arabicPeriod"/>
            </a:pPr>
            <a:r>
              <a:rPr lang="en-US" sz="3200" dirty="0">
                <a:latin typeface="Adobe Garamond Pro Bold" panose="02020702060506020403" pitchFamily="18" charset="0"/>
              </a:rPr>
              <a:t>Promotion stage </a:t>
            </a:r>
          </a:p>
          <a:p>
            <a:pPr>
              <a:buFont typeface="+mj-lt"/>
              <a:buAutoNum type="arabicPeriod"/>
            </a:pPr>
            <a:r>
              <a:rPr lang="en-US" sz="3200" dirty="0">
                <a:latin typeface="Adobe Garamond Pro Bold" panose="02020702060506020403" pitchFamily="18" charset="0"/>
              </a:rPr>
              <a:t>Incorporation or Registration stage.</a:t>
            </a:r>
          </a:p>
          <a:p>
            <a:pPr>
              <a:buFont typeface="+mj-lt"/>
              <a:buAutoNum type="arabicPeriod"/>
            </a:pPr>
            <a:r>
              <a:rPr lang="en-US" sz="3200" dirty="0">
                <a:latin typeface="Adobe Garamond Pro Bold" panose="02020702060506020403" pitchFamily="18" charset="0"/>
              </a:rPr>
              <a:t>Commencement of business stage.</a:t>
            </a:r>
            <a:endParaRPr lang="en-IN" sz="3200" dirty="0">
              <a:latin typeface="Adobe Garamond Pro Bold" panose="02020702060506020403" pitchFamily="18" charset="0"/>
            </a:endParaRPr>
          </a:p>
        </p:txBody>
      </p:sp>
    </p:spTree>
    <p:extLst>
      <p:ext uri="{BB962C8B-B14F-4D97-AF65-F5344CB8AC3E}">
        <p14:creationId xmlns:p14="http://schemas.microsoft.com/office/powerpoint/2010/main" val="1079377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E0280-524A-4B5A-BFC3-0CEC579B2E0E}"/>
              </a:ext>
            </a:extLst>
          </p:cNvPr>
          <p:cNvSpPr>
            <a:spLocks noGrp="1"/>
          </p:cNvSpPr>
          <p:nvPr>
            <p:ph type="title"/>
          </p:nvPr>
        </p:nvSpPr>
        <p:spPr>
          <a:xfrm>
            <a:off x="2592925" y="624110"/>
            <a:ext cx="8911687" cy="529441"/>
          </a:xfrm>
        </p:spPr>
        <p:txBody>
          <a:bodyPr>
            <a:normAutofit fontScale="90000"/>
          </a:bodyPr>
          <a:lstStyle/>
          <a:p>
            <a:r>
              <a:rPr lang="en-US" dirty="0">
                <a:latin typeface="Adobe Garamond Pro Bold" panose="02020702060506020403" pitchFamily="18" charset="0"/>
              </a:rPr>
              <a:t>Promotion Stage:</a:t>
            </a:r>
            <a:endParaRPr lang="en-IN" dirty="0">
              <a:latin typeface="Adobe Garamond Pro Bold" panose="02020702060506020403" pitchFamily="18" charset="0"/>
            </a:endParaRPr>
          </a:p>
        </p:txBody>
      </p:sp>
      <p:sp>
        <p:nvSpPr>
          <p:cNvPr id="3" name="Content Placeholder 2">
            <a:extLst>
              <a:ext uri="{FF2B5EF4-FFF2-40B4-BE49-F238E27FC236}">
                <a16:creationId xmlns:a16="http://schemas.microsoft.com/office/drawing/2014/main" id="{9B20F16A-3058-47D5-AD0B-3BDB6BCD07C9}"/>
              </a:ext>
            </a:extLst>
          </p:cNvPr>
          <p:cNvSpPr>
            <a:spLocks noGrp="1"/>
          </p:cNvSpPr>
          <p:nvPr>
            <p:ph idx="1"/>
          </p:nvPr>
        </p:nvSpPr>
        <p:spPr>
          <a:xfrm>
            <a:off x="2589212" y="1294228"/>
            <a:ext cx="8915400" cy="4616994"/>
          </a:xfrm>
        </p:spPr>
        <p:txBody>
          <a:bodyPr>
            <a:normAutofit/>
          </a:bodyPr>
          <a:lstStyle/>
          <a:p>
            <a:r>
              <a:rPr lang="en-US" sz="2400" dirty="0">
                <a:latin typeface="Adobe Caslon Pro" panose="0205050205050A020403" pitchFamily="18" charset="0"/>
              </a:rPr>
              <a:t>Promotion is the process of organizing and planning the finances of a business enterprise under the corporate form”</a:t>
            </a:r>
          </a:p>
          <a:p>
            <a:endParaRPr lang="en-US" sz="2400" dirty="0">
              <a:latin typeface="Adobe Caslon Pro" panose="0205050205050A020403" pitchFamily="18" charset="0"/>
            </a:endParaRPr>
          </a:p>
          <a:p>
            <a:endParaRPr lang="en-US" sz="2400" dirty="0">
              <a:latin typeface="Adobe Caslon Pro" panose="0205050205050A020403" pitchFamily="18" charset="0"/>
            </a:endParaRPr>
          </a:p>
          <a:p>
            <a:r>
              <a:rPr lang="en-US" sz="2400" dirty="0">
                <a:latin typeface="Adobe Caslon Pro" panose="0205050205050A020403" pitchFamily="18" charset="0"/>
              </a:rPr>
              <a:t>Meaning of Promoter:</a:t>
            </a:r>
          </a:p>
          <a:p>
            <a:pPr marL="0" indent="0">
              <a:buNone/>
            </a:pPr>
            <a:r>
              <a:rPr lang="en-US" sz="2400" dirty="0">
                <a:latin typeface="Adobe Caslon Pro" panose="0205050205050A020403" pitchFamily="18" charset="0"/>
              </a:rPr>
              <a:t>One who moots the idea of forming a company is known as a promoter. He is the person who think of forming a company and take necessary steps in the formation of the company.</a:t>
            </a:r>
            <a:endParaRPr lang="en-IN" sz="2400" dirty="0">
              <a:latin typeface="Adobe Caslon Pro" panose="0205050205050A020403" pitchFamily="18" charset="0"/>
            </a:endParaRPr>
          </a:p>
        </p:txBody>
      </p:sp>
    </p:spTree>
    <p:extLst>
      <p:ext uri="{BB962C8B-B14F-4D97-AF65-F5344CB8AC3E}">
        <p14:creationId xmlns:p14="http://schemas.microsoft.com/office/powerpoint/2010/main" val="2459503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DD37E-6DDC-4C67-95D1-078B4F8FF924}"/>
              </a:ext>
            </a:extLst>
          </p:cNvPr>
          <p:cNvSpPr>
            <a:spLocks noGrp="1"/>
          </p:cNvSpPr>
          <p:nvPr>
            <p:ph type="title"/>
          </p:nvPr>
        </p:nvSpPr>
        <p:spPr/>
        <p:txBody>
          <a:bodyPr/>
          <a:lstStyle/>
          <a:p>
            <a:r>
              <a:rPr lang="en-US" dirty="0">
                <a:latin typeface="Adobe Garamond Pro Bold" panose="02020702060506020403" pitchFamily="18" charset="0"/>
              </a:rPr>
              <a:t>Definition of Promoter: Section 2(69) of companies Act 2013 defines.</a:t>
            </a:r>
            <a:endParaRPr lang="en-IN" dirty="0">
              <a:latin typeface="Adobe Garamond Pro Bold" panose="02020702060506020403" pitchFamily="18" charset="0"/>
            </a:endParaRPr>
          </a:p>
        </p:txBody>
      </p:sp>
      <p:sp>
        <p:nvSpPr>
          <p:cNvPr id="3" name="Content Placeholder 2">
            <a:extLst>
              <a:ext uri="{FF2B5EF4-FFF2-40B4-BE49-F238E27FC236}">
                <a16:creationId xmlns:a16="http://schemas.microsoft.com/office/drawing/2014/main" id="{3DEEC5CC-FEA0-4912-92B3-D77F26ABB8E3}"/>
              </a:ext>
            </a:extLst>
          </p:cNvPr>
          <p:cNvSpPr>
            <a:spLocks noGrp="1"/>
          </p:cNvSpPr>
          <p:nvPr>
            <p:ph idx="1"/>
          </p:nvPr>
        </p:nvSpPr>
        <p:spPr/>
        <p:txBody>
          <a:bodyPr>
            <a:normAutofit/>
          </a:bodyPr>
          <a:lstStyle/>
          <a:p>
            <a:r>
              <a:rPr lang="en-US" sz="2400" dirty="0">
                <a:latin typeface="Adobe Caslon Pro" panose="0205050205050A020403" pitchFamily="18" charset="0"/>
              </a:rPr>
              <a:t>Who has been named as such in a prospectus or is identified by the company in the annual return referred to in section 92.</a:t>
            </a:r>
          </a:p>
          <a:p>
            <a:pPr marL="0" indent="0" algn="ctr">
              <a:buNone/>
            </a:pPr>
            <a:r>
              <a:rPr lang="en-US" sz="2400" dirty="0">
                <a:latin typeface="Adobe Caslon Pro" panose="0205050205050A020403" pitchFamily="18" charset="0"/>
              </a:rPr>
              <a:t>or</a:t>
            </a:r>
          </a:p>
          <a:p>
            <a:r>
              <a:rPr lang="en-US" sz="2400" dirty="0">
                <a:latin typeface="Adobe Caslon Pro" panose="0205050205050A020403" pitchFamily="18" charset="0"/>
              </a:rPr>
              <a:t>Who has control over the affairs of the company, directly or indirectly whether as a shareholder, director.</a:t>
            </a:r>
          </a:p>
          <a:p>
            <a:pPr marL="0" indent="0" algn="ctr">
              <a:buNone/>
            </a:pPr>
            <a:r>
              <a:rPr lang="en-US" sz="2400" dirty="0">
                <a:latin typeface="Adobe Caslon Pro" panose="0205050205050A020403" pitchFamily="18" charset="0"/>
              </a:rPr>
              <a:t>or</a:t>
            </a:r>
          </a:p>
          <a:p>
            <a:r>
              <a:rPr lang="en-US" sz="2400" dirty="0">
                <a:latin typeface="Adobe Caslon Pro" panose="0205050205050A020403" pitchFamily="18" charset="0"/>
              </a:rPr>
              <a:t>In accordance with whose advice, directions or instructions the Board of Directors of the company is accustomed to act.</a:t>
            </a:r>
            <a:endParaRPr lang="en-IN" sz="2400" dirty="0">
              <a:latin typeface="Adobe Caslon Pro" panose="0205050205050A020403" pitchFamily="18" charset="0"/>
            </a:endParaRPr>
          </a:p>
        </p:txBody>
      </p:sp>
    </p:spTree>
    <p:extLst>
      <p:ext uri="{BB962C8B-B14F-4D97-AF65-F5344CB8AC3E}">
        <p14:creationId xmlns:p14="http://schemas.microsoft.com/office/powerpoint/2010/main" val="2785839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FF992-A587-4BA1-9CF0-3846AB429ABD}"/>
              </a:ext>
            </a:extLst>
          </p:cNvPr>
          <p:cNvSpPr>
            <a:spLocks noGrp="1"/>
          </p:cNvSpPr>
          <p:nvPr>
            <p:ph type="title"/>
          </p:nvPr>
        </p:nvSpPr>
        <p:spPr/>
        <p:txBody>
          <a:bodyPr>
            <a:normAutofit/>
          </a:bodyPr>
          <a:lstStyle/>
          <a:p>
            <a:r>
              <a:rPr lang="en-US" sz="4400" dirty="0">
                <a:latin typeface="Adobe Garamond Pro Bold" panose="02020702060506020403" pitchFamily="18" charset="0"/>
              </a:rPr>
              <a:t>Steps involved in the Promotion Stage </a:t>
            </a:r>
            <a:endParaRPr lang="en-IN" sz="4400" dirty="0">
              <a:latin typeface="Adobe Garamond Pro Bold" panose="02020702060506020403" pitchFamily="18" charset="0"/>
            </a:endParaRPr>
          </a:p>
        </p:txBody>
      </p:sp>
      <p:sp>
        <p:nvSpPr>
          <p:cNvPr id="3" name="Content Placeholder 2">
            <a:extLst>
              <a:ext uri="{FF2B5EF4-FFF2-40B4-BE49-F238E27FC236}">
                <a16:creationId xmlns:a16="http://schemas.microsoft.com/office/drawing/2014/main" id="{1176E807-54B3-48CA-8BDC-442F83BA3BAC}"/>
              </a:ext>
            </a:extLst>
          </p:cNvPr>
          <p:cNvSpPr>
            <a:spLocks noGrp="1"/>
          </p:cNvSpPr>
          <p:nvPr>
            <p:ph idx="1"/>
          </p:nvPr>
        </p:nvSpPr>
        <p:spPr/>
        <p:txBody>
          <a:bodyPr>
            <a:noAutofit/>
          </a:bodyPr>
          <a:lstStyle/>
          <a:p>
            <a:pPr>
              <a:buFont typeface="+mj-lt"/>
              <a:buAutoNum type="arabicPeriod"/>
            </a:pPr>
            <a:r>
              <a:rPr lang="en-US" sz="2800" dirty="0">
                <a:latin typeface="Adobe Caslon Pro" panose="0205050205050A020403" pitchFamily="18" charset="0"/>
              </a:rPr>
              <a:t>Discovery of a business project or idea.</a:t>
            </a:r>
          </a:p>
          <a:p>
            <a:pPr>
              <a:buFont typeface="+mj-lt"/>
              <a:buAutoNum type="arabicPeriod"/>
            </a:pPr>
            <a:endParaRPr lang="en-US" sz="2800" dirty="0">
              <a:latin typeface="Adobe Caslon Pro" panose="0205050205050A020403" pitchFamily="18" charset="0"/>
            </a:endParaRPr>
          </a:p>
          <a:p>
            <a:pPr>
              <a:buFont typeface="+mj-lt"/>
              <a:buAutoNum type="arabicPeriod"/>
            </a:pPr>
            <a:r>
              <a:rPr lang="en-US" sz="2800" dirty="0">
                <a:latin typeface="Adobe Caslon Pro" panose="0205050205050A020403" pitchFamily="18" charset="0"/>
              </a:rPr>
              <a:t>Detailed investigation of the business project.</a:t>
            </a:r>
          </a:p>
          <a:p>
            <a:pPr>
              <a:buFont typeface="+mj-lt"/>
              <a:buAutoNum type="arabicPeriod"/>
            </a:pPr>
            <a:endParaRPr lang="en-US" sz="2800" dirty="0">
              <a:latin typeface="Adobe Caslon Pro" panose="0205050205050A020403" pitchFamily="18" charset="0"/>
            </a:endParaRPr>
          </a:p>
          <a:p>
            <a:pPr>
              <a:buFont typeface="+mj-lt"/>
              <a:buAutoNum type="arabicPeriod"/>
            </a:pPr>
            <a:r>
              <a:rPr lang="en-US" sz="2800" dirty="0">
                <a:latin typeface="Adobe Caslon Pro" panose="0205050205050A020403" pitchFamily="18" charset="0"/>
              </a:rPr>
              <a:t>Assembling the requirements of the project.</a:t>
            </a:r>
          </a:p>
          <a:p>
            <a:pPr>
              <a:buFont typeface="+mj-lt"/>
              <a:buAutoNum type="arabicPeriod"/>
            </a:pPr>
            <a:endParaRPr lang="en-US" sz="2800" dirty="0">
              <a:latin typeface="Adobe Caslon Pro" panose="0205050205050A020403" pitchFamily="18" charset="0"/>
            </a:endParaRPr>
          </a:p>
          <a:p>
            <a:pPr>
              <a:buFont typeface="+mj-lt"/>
              <a:buAutoNum type="arabicPeriod"/>
            </a:pPr>
            <a:r>
              <a:rPr lang="en-US" sz="2800" dirty="0">
                <a:latin typeface="Adobe Caslon Pro" panose="0205050205050A020403" pitchFamily="18" charset="0"/>
              </a:rPr>
              <a:t>Financing the business project.</a:t>
            </a:r>
            <a:endParaRPr lang="en-IN" sz="2800" dirty="0">
              <a:latin typeface="Adobe Caslon Pro" panose="0205050205050A020403" pitchFamily="18" charset="0"/>
            </a:endParaRPr>
          </a:p>
        </p:txBody>
      </p:sp>
    </p:spTree>
    <p:extLst>
      <p:ext uri="{BB962C8B-B14F-4D97-AF65-F5344CB8AC3E}">
        <p14:creationId xmlns:p14="http://schemas.microsoft.com/office/powerpoint/2010/main" val="1048699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0698F-4562-457A-AAF4-9B2770DB867B}"/>
              </a:ext>
            </a:extLst>
          </p:cNvPr>
          <p:cNvSpPr>
            <a:spLocks noGrp="1"/>
          </p:cNvSpPr>
          <p:nvPr>
            <p:ph type="title"/>
          </p:nvPr>
        </p:nvSpPr>
        <p:spPr>
          <a:xfrm>
            <a:off x="2592925" y="624110"/>
            <a:ext cx="8911687" cy="670118"/>
          </a:xfrm>
        </p:spPr>
        <p:txBody>
          <a:bodyPr/>
          <a:lstStyle/>
          <a:p>
            <a:r>
              <a:rPr lang="en-US" dirty="0">
                <a:latin typeface="Adobe Garamond Pro Bold" panose="02020702060506020403" pitchFamily="18" charset="0"/>
              </a:rPr>
              <a:t>Function of promoters:</a:t>
            </a:r>
            <a:endParaRPr lang="en-IN" dirty="0">
              <a:latin typeface="Adobe Garamond Pro Bold" panose="02020702060506020403" pitchFamily="18" charset="0"/>
            </a:endParaRPr>
          </a:p>
        </p:txBody>
      </p:sp>
      <p:sp>
        <p:nvSpPr>
          <p:cNvPr id="3" name="Content Placeholder 2">
            <a:extLst>
              <a:ext uri="{FF2B5EF4-FFF2-40B4-BE49-F238E27FC236}">
                <a16:creationId xmlns:a16="http://schemas.microsoft.com/office/drawing/2014/main" id="{AF7DE2AF-C804-433A-BD35-AC6C50D252A7}"/>
              </a:ext>
            </a:extLst>
          </p:cNvPr>
          <p:cNvSpPr>
            <a:spLocks noGrp="1"/>
          </p:cNvSpPr>
          <p:nvPr>
            <p:ph idx="1"/>
          </p:nvPr>
        </p:nvSpPr>
        <p:spPr>
          <a:xfrm>
            <a:off x="1899138" y="1294228"/>
            <a:ext cx="9605474" cy="4939662"/>
          </a:xfrm>
        </p:spPr>
        <p:txBody>
          <a:bodyPr>
            <a:normAutofit/>
          </a:bodyPr>
          <a:lstStyle/>
          <a:p>
            <a:pPr>
              <a:buFont typeface="+mj-lt"/>
              <a:buAutoNum type="arabicPeriod"/>
            </a:pPr>
            <a:r>
              <a:rPr lang="en-US" sz="2400" dirty="0">
                <a:latin typeface="Adobe Caslon Pro" panose="0205050205050A020403" pitchFamily="18" charset="0"/>
              </a:rPr>
              <a:t>To originate an idea of starting in the form of a company.</a:t>
            </a:r>
          </a:p>
          <a:p>
            <a:pPr>
              <a:buFont typeface="+mj-lt"/>
              <a:buAutoNum type="arabicPeriod"/>
            </a:pPr>
            <a:r>
              <a:rPr lang="en-US" sz="2400" dirty="0">
                <a:latin typeface="Adobe Caslon Pro" panose="0205050205050A020403" pitchFamily="18" charset="0"/>
              </a:rPr>
              <a:t>To investigate the idea and know whether the formation of the company is possible, feasible and profitable.</a:t>
            </a:r>
          </a:p>
          <a:p>
            <a:pPr>
              <a:buFont typeface="+mj-lt"/>
              <a:buAutoNum type="arabicPeriod"/>
            </a:pPr>
            <a:r>
              <a:rPr lang="en-US" sz="2400" dirty="0">
                <a:latin typeface="Adobe Caslon Pro" panose="0205050205050A020403" pitchFamily="18" charset="0"/>
              </a:rPr>
              <a:t>To collect the requisite/minimum number of persons necessary for the formation of the company, and to find out the first directors.</a:t>
            </a:r>
          </a:p>
          <a:p>
            <a:pPr>
              <a:buFont typeface="+mj-lt"/>
              <a:buAutoNum type="arabicPeriod"/>
            </a:pPr>
            <a:r>
              <a:rPr lang="en-US" sz="2400" dirty="0">
                <a:latin typeface="Adobe Caslon Pro" panose="0205050205050A020403" pitchFamily="18" charset="0"/>
              </a:rPr>
              <a:t>To select decide the name of the company.</a:t>
            </a:r>
          </a:p>
          <a:p>
            <a:pPr>
              <a:buFont typeface="+mj-lt"/>
              <a:buAutoNum type="arabicPeriod"/>
            </a:pPr>
            <a:r>
              <a:rPr lang="en-US" sz="2400" dirty="0">
                <a:latin typeface="Adobe Caslon Pro" panose="0205050205050A020403" pitchFamily="18" charset="0"/>
              </a:rPr>
              <a:t>To settle the details of the ‘memorandum’ and ‘articles of association’ of the company and get these documents drafted and printed, and to arrange for the incorporation or registration of the company.</a:t>
            </a:r>
          </a:p>
          <a:p>
            <a:pPr>
              <a:buFont typeface="+mj-lt"/>
              <a:buAutoNum type="arabicPeriod"/>
            </a:pPr>
            <a:r>
              <a:rPr lang="en-US" sz="2400" dirty="0">
                <a:latin typeface="Adobe Caslon Pro" panose="0205050205050A020403" pitchFamily="18" charset="0"/>
              </a:rPr>
              <a:t>To arrange for the preparation of the prospectus and its issue</a:t>
            </a:r>
          </a:p>
        </p:txBody>
      </p:sp>
    </p:spTree>
    <p:extLst>
      <p:ext uri="{BB962C8B-B14F-4D97-AF65-F5344CB8AC3E}">
        <p14:creationId xmlns:p14="http://schemas.microsoft.com/office/powerpoint/2010/main" val="1297222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F95164-314E-4045-83DA-12AD7521A1DA}"/>
              </a:ext>
            </a:extLst>
          </p:cNvPr>
          <p:cNvSpPr>
            <a:spLocks noGrp="1"/>
          </p:cNvSpPr>
          <p:nvPr>
            <p:ph idx="1"/>
          </p:nvPr>
        </p:nvSpPr>
        <p:spPr>
          <a:xfrm>
            <a:off x="2589212" y="942535"/>
            <a:ext cx="8915400" cy="4968687"/>
          </a:xfrm>
        </p:spPr>
        <p:txBody>
          <a:bodyPr>
            <a:normAutofit/>
          </a:bodyPr>
          <a:lstStyle/>
          <a:p>
            <a:pPr marL="0" indent="0">
              <a:buNone/>
            </a:pPr>
            <a:r>
              <a:rPr lang="en-US" sz="2400" dirty="0">
                <a:latin typeface="Adobe Caslon Pro" panose="0205050205050A020403" pitchFamily="18" charset="0"/>
              </a:rPr>
              <a:t>7. To enter into preliminary contracts.</a:t>
            </a:r>
          </a:p>
          <a:p>
            <a:pPr marL="0" indent="0">
              <a:buNone/>
            </a:pPr>
            <a:r>
              <a:rPr lang="en-US" sz="2400" dirty="0">
                <a:latin typeface="Adobe Caslon Pro" panose="0205050205050A020403" pitchFamily="18" charset="0"/>
              </a:rPr>
              <a:t>8. To pay preliminary expenses.</a:t>
            </a:r>
          </a:p>
          <a:p>
            <a:pPr marL="0" indent="0">
              <a:buNone/>
            </a:pPr>
            <a:r>
              <a:rPr lang="en-US" sz="2400" dirty="0">
                <a:latin typeface="Adobe Caslon Pro" panose="0205050205050A020403" pitchFamily="18" charset="0"/>
              </a:rPr>
              <a:t>9. To arrange for the loan etc., from various financial institution.</a:t>
            </a:r>
          </a:p>
          <a:p>
            <a:pPr marL="0" indent="0">
              <a:buNone/>
            </a:pPr>
            <a:r>
              <a:rPr lang="en-US" sz="2400" dirty="0">
                <a:latin typeface="Adobe Caslon Pro" panose="0205050205050A020403" pitchFamily="18" charset="0"/>
              </a:rPr>
              <a:t>10. To perform such other functions as are necessary for the formation of the company.</a:t>
            </a:r>
          </a:p>
          <a:p>
            <a:pPr marL="0" indent="0">
              <a:buNone/>
            </a:pPr>
            <a:r>
              <a:rPr lang="en-US" sz="2400" dirty="0">
                <a:latin typeface="Adobe Caslon Pro" panose="0205050205050A020403" pitchFamily="18" charset="0"/>
              </a:rPr>
              <a:t>11. To conduct the negotiations for the purchase of business where it is intended to purchase an existing business</a:t>
            </a:r>
            <a:endParaRPr lang="en-IN" sz="2400" dirty="0">
              <a:latin typeface="Adobe Caslon Pro" panose="0205050205050A020403" pitchFamily="18" charset="0"/>
            </a:endParaRPr>
          </a:p>
          <a:p>
            <a:pPr marL="0" indent="0">
              <a:buNone/>
            </a:pPr>
            <a:endParaRPr lang="en-IN" sz="2400" dirty="0"/>
          </a:p>
        </p:txBody>
      </p:sp>
    </p:spTree>
    <p:extLst>
      <p:ext uri="{BB962C8B-B14F-4D97-AF65-F5344CB8AC3E}">
        <p14:creationId xmlns:p14="http://schemas.microsoft.com/office/powerpoint/2010/main" val="1595682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0A288-921C-447E-9501-D17D95115953}"/>
              </a:ext>
            </a:extLst>
          </p:cNvPr>
          <p:cNvSpPr>
            <a:spLocks noGrp="1"/>
          </p:cNvSpPr>
          <p:nvPr>
            <p:ph type="title"/>
          </p:nvPr>
        </p:nvSpPr>
        <p:spPr/>
        <p:txBody>
          <a:bodyPr>
            <a:normAutofit/>
          </a:bodyPr>
          <a:lstStyle/>
          <a:p>
            <a:r>
              <a:rPr lang="en-US" sz="4400" dirty="0">
                <a:latin typeface="Adobe Garamond Pro Bold" panose="02020702060506020403" pitchFamily="18" charset="0"/>
              </a:rPr>
              <a:t>Legal status or position of a Promoter</a:t>
            </a:r>
            <a:endParaRPr lang="en-IN" sz="4400" dirty="0">
              <a:latin typeface="Adobe Garamond Pro Bold" panose="02020702060506020403" pitchFamily="18" charset="0"/>
            </a:endParaRPr>
          </a:p>
        </p:txBody>
      </p:sp>
      <p:sp>
        <p:nvSpPr>
          <p:cNvPr id="3" name="Content Placeholder 2">
            <a:extLst>
              <a:ext uri="{FF2B5EF4-FFF2-40B4-BE49-F238E27FC236}">
                <a16:creationId xmlns:a16="http://schemas.microsoft.com/office/drawing/2014/main" id="{E245B070-AE8A-4AE9-820A-5BE23D75A2A9}"/>
              </a:ext>
            </a:extLst>
          </p:cNvPr>
          <p:cNvSpPr>
            <a:spLocks noGrp="1"/>
          </p:cNvSpPr>
          <p:nvPr>
            <p:ph idx="1"/>
          </p:nvPr>
        </p:nvSpPr>
        <p:spPr/>
        <p:txBody>
          <a:bodyPr>
            <a:normAutofit/>
          </a:bodyPr>
          <a:lstStyle/>
          <a:p>
            <a:pPr>
              <a:buFont typeface="+mj-lt"/>
              <a:buAutoNum type="arabicParenR"/>
            </a:pPr>
            <a:r>
              <a:rPr lang="en-US" sz="4400" dirty="0">
                <a:latin typeface="Adobe Garamond Pro Bold" panose="02020702060506020403" pitchFamily="18" charset="0"/>
              </a:rPr>
              <a:t>A Promoter is neither a Trustee nor an Agent</a:t>
            </a:r>
          </a:p>
          <a:p>
            <a:pPr>
              <a:buFont typeface="+mj-lt"/>
              <a:buAutoNum type="arabicParenR"/>
            </a:pPr>
            <a:r>
              <a:rPr lang="en-US" sz="4400" dirty="0">
                <a:latin typeface="Adobe Garamond Pro Bold" panose="02020702060506020403" pitchFamily="18" charset="0"/>
              </a:rPr>
              <a:t>Fiduciary relations with the company</a:t>
            </a:r>
            <a:endParaRPr lang="en-IN" sz="4400" dirty="0">
              <a:latin typeface="Adobe Garamond Pro Bold" panose="02020702060506020403" pitchFamily="18" charset="0"/>
            </a:endParaRPr>
          </a:p>
        </p:txBody>
      </p:sp>
    </p:spTree>
    <p:extLst>
      <p:ext uri="{BB962C8B-B14F-4D97-AF65-F5344CB8AC3E}">
        <p14:creationId xmlns:p14="http://schemas.microsoft.com/office/powerpoint/2010/main" val="440730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6CF84-96F9-4287-AA0C-38841CD96253}"/>
              </a:ext>
            </a:extLst>
          </p:cNvPr>
          <p:cNvSpPr>
            <a:spLocks noGrp="1"/>
          </p:cNvSpPr>
          <p:nvPr>
            <p:ph type="title"/>
          </p:nvPr>
        </p:nvSpPr>
        <p:spPr/>
        <p:txBody>
          <a:bodyPr>
            <a:normAutofit/>
          </a:bodyPr>
          <a:lstStyle/>
          <a:p>
            <a:r>
              <a:rPr lang="en-US" sz="5400" dirty="0">
                <a:latin typeface="Adobe Garamond Pro Bold" panose="02020702060506020403" pitchFamily="18" charset="0"/>
              </a:rPr>
              <a:t>Remuneration of Promoters:</a:t>
            </a:r>
            <a:endParaRPr lang="en-IN" sz="5400" dirty="0">
              <a:latin typeface="Adobe Garamond Pro Bold" panose="02020702060506020403" pitchFamily="18" charset="0"/>
            </a:endParaRPr>
          </a:p>
        </p:txBody>
      </p:sp>
      <p:sp>
        <p:nvSpPr>
          <p:cNvPr id="3" name="Content Placeholder 2">
            <a:extLst>
              <a:ext uri="{FF2B5EF4-FFF2-40B4-BE49-F238E27FC236}">
                <a16:creationId xmlns:a16="http://schemas.microsoft.com/office/drawing/2014/main" id="{D1D619C1-D935-4DCA-8E70-D14D28799DE7}"/>
              </a:ext>
            </a:extLst>
          </p:cNvPr>
          <p:cNvSpPr>
            <a:spLocks noGrp="1"/>
          </p:cNvSpPr>
          <p:nvPr>
            <p:ph idx="1"/>
          </p:nvPr>
        </p:nvSpPr>
        <p:spPr>
          <a:xfrm>
            <a:off x="1927274" y="1659988"/>
            <a:ext cx="9577338" cy="4251234"/>
          </a:xfrm>
        </p:spPr>
        <p:txBody>
          <a:bodyPr>
            <a:normAutofit/>
          </a:bodyPr>
          <a:lstStyle/>
          <a:p>
            <a:pPr>
              <a:buFont typeface="+mj-lt"/>
              <a:buAutoNum type="arabicParenR"/>
            </a:pPr>
            <a:r>
              <a:rPr lang="en-US" sz="2800" dirty="0">
                <a:latin typeface="Adobe Caslon Pro" panose="0205050205050A020403" pitchFamily="18" charset="0"/>
              </a:rPr>
              <a:t>He may sell his property to the company at a higher value or high price.</a:t>
            </a:r>
          </a:p>
          <a:p>
            <a:pPr>
              <a:buFont typeface="+mj-lt"/>
              <a:buAutoNum type="arabicParenR"/>
            </a:pPr>
            <a:r>
              <a:rPr lang="en-US" sz="2800" dirty="0">
                <a:latin typeface="Adobe Caslon Pro" panose="0205050205050A020403" pitchFamily="18" charset="0"/>
              </a:rPr>
              <a:t>He may purchase shares at par or at lower price.</a:t>
            </a:r>
          </a:p>
          <a:p>
            <a:pPr>
              <a:buFont typeface="+mj-lt"/>
              <a:buAutoNum type="arabicParenR"/>
            </a:pPr>
            <a:r>
              <a:rPr lang="en-US" sz="2800" dirty="0">
                <a:latin typeface="Adobe Caslon Pro" panose="0205050205050A020403" pitchFamily="18" charset="0"/>
              </a:rPr>
              <a:t>He may take a commission on the shares</a:t>
            </a:r>
          </a:p>
          <a:p>
            <a:pPr>
              <a:buFont typeface="+mj-lt"/>
              <a:buAutoNum type="arabicParenR"/>
            </a:pPr>
            <a:r>
              <a:rPr lang="en-US" sz="2800" dirty="0">
                <a:latin typeface="Adobe Caslon Pro" panose="0205050205050A020403" pitchFamily="18" charset="0"/>
              </a:rPr>
              <a:t>He may take some shares of the company.</a:t>
            </a:r>
          </a:p>
          <a:p>
            <a:pPr>
              <a:buFont typeface="+mj-lt"/>
              <a:buAutoNum type="arabicParenR"/>
            </a:pPr>
            <a:r>
              <a:rPr lang="en-US" sz="2800" dirty="0">
                <a:latin typeface="Adobe Caslon Pro" panose="0205050205050A020403" pitchFamily="18" charset="0"/>
              </a:rPr>
              <a:t>He may be paid lump sum by the company</a:t>
            </a:r>
          </a:p>
          <a:p>
            <a:pPr>
              <a:buFont typeface="+mj-lt"/>
              <a:buAutoNum type="arabicParenR"/>
            </a:pPr>
            <a:r>
              <a:rPr lang="en-US" sz="2800" dirty="0">
                <a:latin typeface="Adobe Caslon Pro" panose="0205050205050A020403" pitchFamily="18" charset="0"/>
              </a:rPr>
              <a:t>He may be paid the commission on the purchase price of the business or property acquires by the company through him</a:t>
            </a:r>
            <a:endParaRPr lang="en-IN" sz="2800" dirty="0">
              <a:latin typeface="Adobe Caslon Pro" panose="0205050205050A020403" pitchFamily="18" charset="0"/>
            </a:endParaRPr>
          </a:p>
        </p:txBody>
      </p:sp>
    </p:spTree>
    <p:extLst>
      <p:ext uri="{BB962C8B-B14F-4D97-AF65-F5344CB8AC3E}">
        <p14:creationId xmlns:p14="http://schemas.microsoft.com/office/powerpoint/2010/main" val="555041887"/>
      </p:ext>
    </p:extLst>
  </p:cSld>
  <p:clrMapOvr>
    <a:masterClrMapping/>
  </p:clrMapOvr>
</p:sld>
</file>

<file path=ppt/theme/theme1.xml><?xml version="1.0" encoding="utf-8"?>
<a:theme xmlns:a="http://schemas.openxmlformats.org/drawingml/2006/main" name="Wisp">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42</TotalTime>
  <Words>503</Words>
  <Application>Microsoft Office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Adobe Caslon Pro</vt:lpstr>
      <vt:lpstr>Adobe Garamond Pro Bold</vt:lpstr>
      <vt:lpstr>Arial</vt:lpstr>
      <vt:lpstr>Century Gothic</vt:lpstr>
      <vt:lpstr>Wingdings 3</vt:lpstr>
      <vt:lpstr>Wisp</vt:lpstr>
      <vt:lpstr>Formation of a Company:</vt:lpstr>
      <vt:lpstr>Introduction:</vt:lpstr>
      <vt:lpstr>Promotion Stage:</vt:lpstr>
      <vt:lpstr>Definition of Promoter: Section 2(69) of companies Act 2013 defines.</vt:lpstr>
      <vt:lpstr>Steps involved in the Promotion Stage </vt:lpstr>
      <vt:lpstr>Function of promoters:</vt:lpstr>
      <vt:lpstr>PowerPoint Presentation</vt:lpstr>
      <vt:lpstr>Legal status or position of a Promoter</vt:lpstr>
      <vt:lpstr>Remuneration of Promoters: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of a Company:</dc:title>
  <dc:creator>user</dc:creator>
  <cp:lastModifiedBy>user</cp:lastModifiedBy>
  <cp:revision>6</cp:revision>
  <dcterms:created xsi:type="dcterms:W3CDTF">2021-05-22T08:46:03Z</dcterms:created>
  <dcterms:modified xsi:type="dcterms:W3CDTF">2021-05-22T09:28:38Z</dcterms:modified>
</cp:coreProperties>
</file>